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648" r:id="rId1"/>
  </p:sldMasterIdLst>
  <p:notesMasterIdLst>
    <p:notesMasterId r:id="rId21"/>
  </p:notesMasterIdLst>
  <p:sldIdLst>
    <p:sldId id="549" r:id="rId2"/>
    <p:sldId id="703" r:id="rId3"/>
    <p:sldId id="705" r:id="rId4"/>
    <p:sldId id="707" r:id="rId5"/>
    <p:sldId id="708" r:id="rId6"/>
    <p:sldId id="709" r:id="rId7"/>
    <p:sldId id="710" r:id="rId8"/>
    <p:sldId id="711" r:id="rId9"/>
    <p:sldId id="712" r:id="rId10"/>
    <p:sldId id="713" r:id="rId11"/>
    <p:sldId id="714" r:id="rId12"/>
    <p:sldId id="715" r:id="rId13"/>
    <p:sldId id="716" r:id="rId14"/>
    <p:sldId id="717" r:id="rId15"/>
    <p:sldId id="718" r:id="rId16"/>
    <p:sldId id="719" r:id="rId17"/>
    <p:sldId id="720" r:id="rId18"/>
    <p:sldId id="721" r:id="rId19"/>
    <p:sldId id="722" r:id="rId20"/>
  </p:sldIdLst>
  <p:sldSz cx="9144000" cy="5143500" type="screen16x9"/>
  <p:notesSz cx="7315200" cy="9601200"/>
  <p:defaultTextStyle>
    <a:lvl1pPr marL="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 latinLnBrk="0">
      <a:defRPr sz="1800" kern="1200">
        <a:solidFill>
          <a:schemeClr val="tx1"/>
        </a:solidFill>
        <a:latin typeface="+mn-lt"/>
        <a:ea typeface="+mn-ea"/>
        <a:cs typeface="+mn-cs"/>
      </a:defRPr>
    </a:lvl9pPr>
    <a:extLst/>
  </p:defaultTextStyle>
  <p:extLst>
    <p:ext uri="{EFAFB233-063F-42B5-8137-9DF3F51BA10A}">
      <p15:sldGuideLst xmlns:p15="http://schemas.microsoft.com/office/powerpoint/2012/main">
        <p15:guide id="1" orient="horz" pos="1593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8000"/>
    <a:srgbClr val="006C00"/>
    <a:srgbClr val="008A00"/>
    <a:srgbClr val="FF9900"/>
    <a:srgbClr val="2CF43F"/>
    <a:srgbClr val="59BC42"/>
    <a:srgbClr val="E02029"/>
    <a:srgbClr val="AFAD6B"/>
    <a:srgbClr val="B8C89A"/>
    <a:srgbClr val="006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476" autoAdjust="0"/>
    <p:restoredTop sz="94857" autoAdjust="0"/>
  </p:normalViewPr>
  <p:slideViewPr>
    <p:cSldViewPr snapToGrid="0">
      <p:cViewPr varScale="1">
        <p:scale>
          <a:sx n="128" d="100"/>
          <a:sy n="128" d="100"/>
        </p:scale>
        <p:origin x="288" y="176"/>
      </p:cViewPr>
      <p:guideLst>
        <p:guide orient="horz" pos="1593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  <a:extLst/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  <a:extLst/>
          </a:lstStyle>
          <a:p>
            <a:fld id="{A8ADFD5B-A66C-449C-B6E8-FB716D07777D}" type="datetimeFigureOut">
              <a:rPr lang="en-US" smtClean="0"/>
              <a:pPr/>
              <a:t>2/3/26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7200" y="720725"/>
            <a:ext cx="64008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  <a:extLst/>
          </a:lstStyle>
          <a:p>
            <a:fld id="{CA5D3BF3-D352-46FC-8343-31F56E6730E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7681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rtl="0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rtl="0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rtl="0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rtl="0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rtl="0">
      <a:defRPr sz="1200" kern="1200">
        <a:solidFill>
          <a:schemeClr val="tx1"/>
        </a:solidFill>
        <a:latin typeface="+mn-lt"/>
        <a:ea typeface="+mn-ea"/>
        <a:cs typeface="+mn-cs"/>
      </a:defRPr>
    </a:lvl9pPr>
    <a:extLst/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Rectangl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A5D3BF3-D352-46FC-8343-31F56E6730E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686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478274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-9144" y="4539996"/>
            <a:ext cx="2249424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2359152" y="4533138"/>
            <a:ext cx="6784848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4537528"/>
            <a:ext cx="6515100" cy="514350"/>
          </a:xfrm>
        </p:spPr>
        <p:txBody>
          <a:bodyPr anchor="ctr"/>
          <a:lstStyle>
            <a:lvl1pPr marL="0" indent="0" algn="l">
              <a:buNone/>
              <a:defRPr sz="28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4551524"/>
            <a:ext cx="2057400" cy="51435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BF2FF904-7A5D-4CD6-BB81-515439E94220}" type="datetime1">
              <a:rPr lang="en-US" smtClean="0">
                <a:solidFill>
                  <a:srgbClr val="FFFFFF"/>
                </a:solidFill>
              </a:rPr>
              <a:pPr algn="ctr"/>
              <a:t>2/3/26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177404"/>
            <a:ext cx="5867400" cy="273844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  <a:extLst/>
          </a:lstStyle>
          <a:p>
            <a:pPr algn="r"/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171450"/>
            <a:ext cx="838200" cy="28575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8F82E0A0-C266-4798-8C8F-B9F91E9DA37E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2" name="Rectangle 11"/>
          <p:cNvSpPr>
            <a:spLocks noGrp="1"/>
          </p:cNvSpPr>
          <p:nvPr>
            <p:ph type="title"/>
          </p:nvPr>
        </p:nvSpPr>
        <p:spPr>
          <a:xfrm>
            <a:off x="2362200" y="2343150"/>
            <a:ext cx="6477000" cy="2038350"/>
          </a:xfrm>
        </p:spPr>
        <p:txBody>
          <a:bodyPr rtlCol="0" anchor="b"/>
          <a:lstStyle>
            <a:lvl1pPr>
              <a:defRPr cap="all" baseline="0"/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Rectangl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F5D9E-01EA-4B7C-B8C1-171E09783D92}" type="datetime1">
              <a:rPr lang="en-US" smtClean="0"/>
              <a:pPr/>
              <a:t>2/3/26</a:t>
            </a:fld>
            <a:endParaRPr lang="en-US" dirty="0"/>
          </a:p>
        </p:txBody>
      </p:sp>
      <p:sp>
        <p:nvSpPr>
          <p:cNvPr id="4" name="Rectangl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Rectangl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Grp="1"/>
          </p:cNvSpPr>
          <p:nvPr>
            <p:ph sz="quarter" idx="13"/>
          </p:nvPr>
        </p:nvSpPr>
        <p:spPr>
          <a:xfrm>
            <a:off x="609600" y="1352550"/>
            <a:ext cx="8153400" cy="327660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057400"/>
            <a:ext cx="7123113" cy="1254919"/>
          </a:xfrm>
        </p:spPr>
        <p:txBody>
          <a:bodyPr anchor="t"/>
          <a:lstStyle>
            <a:lvl1pPr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>
          <a:xfrm>
            <a:off x="0" y="1143000"/>
            <a:ext cx="9144000" cy="85725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1200150"/>
            <a:ext cx="1295400" cy="7429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371600" y="1200150"/>
            <a:ext cx="7772400" cy="7429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71600" y="1200150"/>
            <a:ext cx="7620000" cy="74295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  <a:extLst/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C9BC81-2B49-4047-842E-D39C8B577613}" type="datetime1">
              <a:rPr lang="en-US" smtClean="0"/>
              <a:pPr/>
              <a:t>2/3/26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314450"/>
            <a:ext cx="1295400" cy="526257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  <a:extLst/>
          </a:lstStyle>
          <a:p>
            <a:pPr algn="ctr"/>
            <a:fld id="{8F82E0A0-C266-4798-8C8F-B9F91E9DA37E}" type="slidenum">
              <a:rPr lang="en-US" sz="2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609600" y="1352551"/>
            <a:ext cx="3886200" cy="32686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844901" y="1352549"/>
            <a:ext cx="3886200" cy="3268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99186F0E-344D-4CCC-9323-01EEAEC9A059}" type="datetime1">
              <a:rPr lang="en-US" smtClean="0"/>
              <a:pPr/>
              <a:t>2/3/26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18110"/>
            <a:ext cx="8153400" cy="1005840"/>
          </a:xfrm>
        </p:spPr>
        <p:txBody>
          <a:bodyPr anchor="b"/>
          <a:lstStyle>
            <a:lvl1pPr>
              <a:defRPr/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600" y="1919818"/>
            <a:ext cx="3886200" cy="2628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800600" y="1919818"/>
            <a:ext cx="3886200" cy="26289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732CBB14-9E21-4A83-9264-2196F381D561}" type="datetime1">
              <a:rPr lang="en-US" smtClean="0"/>
              <a:pPr/>
              <a:t>2/3/26</a:t>
            </a:fld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8"/>
          </p:nvPr>
        </p:nvSpPr>
        <p:spPr>
          <a:xfrm>
            <a:off x="609600" y="1362287"/>
            <a:ext cx="3886200" cy="530352"/>
          </a:xfrm>
          <a:solidFill>
            <a:schemeClr val="accent2"/>
          </a:solidFill>
        </p:spPr>
        <p:txBody>
          <a:bodyPr rtlCol="0" anchor="ctr"/>
          <a:lstStyle>
            <a:lvl1pPr>
              <a:buFontTx/>
              <a:buNone/>
              <a:defRPr sz="2000" b="1">
                <a:solidFill>
                  <a:srgbClr val="FFFFFF"/>
                </a:solidFill>
              </a:defRPr>
            </a:lvl1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4800600" y="1362287"/>
            <a:ext cx="3886200" cy="530352"/>
          </a:xfrm>
          <a:solidFill>
            <a:schemeClr val="accent4"/>
          </a:solidFill>
        </p:spPr>
        <p:txBody>
          <a:bodyPr rtlCol="0" anchor="ctr"/>
          <a:lstStyle>
            <a:lvl1pPr>
              <a:buFontTx/>
              <a:buNone/>
              <a:defRPr sz="2000" b="1">
                <a:solidFill>
                  <a:srgbClr val="FFFFFF"/>
                </a:solidFill>
              </a:defRPr>
            </a:lvl1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BABB85-2996-4EBB-82AA-8B44C3C5F7C0}" type="datetime1">
              <a:rPr lang="en-US" smtClean="0"/>
              <a:pPr/>
              <a:t>2/3/26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4D3EF2-F2E4-4102-AB7B-CC575B151EA1}" type="datetime1">
              <a:rPr lang="en-US" smtClean="0"/>
              <a:pPr/>
              <a:t>2/3/26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4686300"/>
            <a:ext cx="533400" cy="28575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extLst/>
          </a:lstStyle>
          <a:p>
            <a:fld id="{A3F7CB7D-F184-43C7-B6FD-03D728E1BBFF}" type="slidenum">
              <a:rPr lang="en-US" smtClean="0">
                <a:solidFill>
                  <a:schemeClr val="tx2"/>
                </a:solidFill>
              </a:rPr>
              <a:pPr/>
              <a:t>‹#›</a:t>
            </a:fld>
            <a:endParaRPr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</p:spPr>
        <p:txBody>
          <a:bodyPr anchor="b"/>
          <a:lstStyle>
            <a:lvl1pPr algn="l">
              <a:buNone/>
              <a:defRPr sz="4200" b="0"/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F2E951-5671-483D-BB36-9CDEED41129E}" type="datetime1">
              <a:rPr lang="en-US" smtClean="0"/>
              <a:pPr/>
              <a:t>2/3/26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A3F7CB7D-F184-43C7-B6FD-03D728E1BBFF}" type="slidenum">
              <a:rPr lang="en-US" smtClean="0">
                <a:solidFill>
                  <a:srgbClr val="FFFFFF"/>
                </a:solidFill>
              </a:rPr>
              <a:pPr/>
              <a:t>‹#›</a:t>
            </a:fld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28750"/>
            <a:ext cx="1600200" cy="31242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2362200" y="1428750"/>
            <a:ext cx="6400800" cy="32004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57668" y="0"/>
            <a:ext cx="7586332" cy="3419856"/>
          </a:xfrm>
          <a:solidFill>
            <a:schemeClr val="tx2">
              <a:shade val="50000"/>
            </a:schemeClr>
          </a:solidFill>
          <a:ln>
            <a:noFill/>
          </a:ln>
        </p:spPr>
        <p:txBody>
          <a:bodyPr/>
          <a:lstStyle>
            <a:lvl1pPr>
              <a:buNone/>
              <a:defRPr sz="3200"/>
            </a:lvl1pPr>
            <a:extLst/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4114800"/>
            <a:ext cx="7315200" cy="51435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  <a:extLst/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-9144" y="3429000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-9144" y="3497580"/>
            <a:ext cx="1463040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545336" y="3490722"/>
            <a:ext cx="7589520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3543300"/>
            <a:ext cx="7315200" cy="4572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  <a:extLst/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47800" y="0"/>
            <a:ext cx="100584" cy="515035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4686300"/>
            <a:ext cx="2667000" cy="273844"/>
          </a:xfrm>
        </p:spPr>
        <p:txBody>
          <a:bodyPr rtlCol="0"/>
          <a:lstStyle/>
          <a:p>
            <a:fld id="{ECDBC90A-B2A7-48E3-B4AA-0DB348CA23BA}" type="datetime1">
              <a:rPr lang="en-US" smtClean="0"/>
              <a:pPr/>
              <a:t>2/3/26</a:t>
            </a:fld>
            <a:endParaRPr lang="en-US" dirty="0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500437"/>
            <a:ext cx="1447800" cy="497684"/>
          </a:xfrm>
        </p:spPr>
        <p:txBody>
          <a:bodyPr rtlCol="0"/>
          <a:lstStyle>
            <a:lvl1pPr>
              <a:defRPr sz="2800"/>
            </a:lvl1pPr>
            <a:extLst/>
          </a:lstStyle>
          <a:p>
            <a:pPr algn="ctr"/>
            <a:fld id="{8F82E0A0-C266-4798-8C8F-B9F91E9DA37E}" type="slidenum">
              <a:rPr lang="en-US" sz="28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4686155"/>
            <a:ext cx="4572000" cy="273844"/>
          </a:xfrm>
        </p:spPr>
        <p:txBody>
          <a:bodyPr rtlCol="0"/>
          <a:lstStyle/>
          <a:p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352550"/>
            <a:ext cx="8153400" cy="324231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4686300"/>
            <a:ext cx="2667000" cy="273844"/>
          </a:xfrm>
          <a:prstGeom prst="rect">
            <a:avLst/>
          </a:prstGeom>
        </p:spPr>
        <p:txBody>
          <a:bodyPr vert="horz" anchor="ctr" anchorCtr="0"/>
          <a:lstStyle>
            <a:lvl1pPr algn="l">
              <a:defRPr sz="1400">
                <a:solidFill>
                  <a:schemeClr val="tx2"/>
                </a:solidFill>
              </a:defRPr>
            </a:lvl1pPr>
            <a:extLst/>
          </a:lstStyle>
          <a:p>
            <a:fld id="{4B0EFD78-F897-45FC-9BA2-AF2AE2787F2F}" type="datetime1">
              <a:rPr lang="en-US" smtClean="0"/>
              <a:pPr/>
              <a:t>2/3/26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1" y="4686155"/>
            <a:ext cx="5421083" cy="273844"/>
          </a:xfrm>
          <a:prstGeom prst="rect">
            <a:avLst/>
          </a:prstGeom>
        </p:spPr>
        <p:txBody>
          <a:bodyPr vert="horz" anchor="ctr"/>
          <a:lstStyle>
            <a:lvl1pPr algn="r">
              <a:defRPr sz="1400">
                <a:solidFill>
                  <a:schemeClr val="tx2"/>
                </a:solidFill>
              </a:defRPr>
            </a:lvl1pPr>
            <a:extLst/>
          </a:lstStyle>
          <a:p>
            <a:pPr algn="r"/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0" y="1095170"/>
            <a:ext cx="9144000" cy="24003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0" y="1129460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90550" y="1129460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123507"/>
            <a:ext cx="533400" cy="183357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>
              <a:defRPr sz="1400" b="1">
                <a:solidFill>
                  <a:srgbClr val="FFFFFF"/>
                </a:solidFill>
              </a:defRPr>
            </a:lvl1pPr>
            <a:extLst/>
          </a:lstStyle>
          <a:p>
            <a:pPr algn="ctr"/>
            <a:fld id="{8F82E0A0-C266-4798-8C8F-B9F91E9DA37E}" type="slidenum">
              <a:rPr lang="en-US" sz="1400" b="1" smtClean="0">
                <a:solidFill>
                  <a:srgbClr val="FFFFFF"/>
                </a:solidFill>
              </a:rPr>
              <a:pPr algn="ctr"/>
              <a:t>‹#›</a:t>
            </a:fld>
            <a:endParaRPr lang="en-US" sz="1400" b="1" dirty="0">
              <a:solidFill>
                <a:srgbClr val="FFFFFF"/>
              </a:solidFill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18110"/>
            <a:ext cx="8153400" cy="100584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dt="0"/>
  <p:txStyles>
    <p:titleStyle>
      <a:lvl1pPr algn="l" rtl="0" eaLnBrk="1" latinLnBrk="0" hangingPunct="1">
        <a:spcBef>
          <a:spcPct val="0"/>
        </a:spcBef>
        <a:buNone/>
        <a:defRPr sz="4200" kern="1200">
          <a:solidFill>
            <a:schemeClr val="tx2"/>
          </a:solidFill>
          <a:latin typeface="+mj-lt"/>
          <a:ea typeface="+mj-ea"/>
          <a:cs typeface="+mj-cs"/>
        </a:defRPr>
      </a:lvl1pPr>
      <a:extLst/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None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hangingPunct="1">
        <a:defRPr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Grp="1"/>
          </p:cNvSpPr>
          <p:nvPr>
            <p:ph type="title"/>
          </p:nvPr>
        </p:nvSpPr>
        <p:spPr>
          <a:xfrm>
            <a:off x="147234" y="254382"/>
            <a:ext cx="8996766" cy="361835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POLS 681: Advanced Stats Analysis</a:t>
            </a:r>
            <a:br>
              <a:rPr lang="en-US" dirty="0"/>
            </a:br>
            <a:br>
              <a:rPr lang="en-US" sz="2700" cap="none" dirty="0"/>
            </a:br>
            <a:br>
              <a:rPr lang="en-US" sz="2700" cap="none" dirty="0"/>
            </a:br>
            <a:endParaRPr lang="en-US" sz="2700" dirty="0"/>
          </a:p>
        </p:txBody>
      </p:sp>
      <p:sp>
        <p:nvSpPr>
          <p:cNvPr id="6" name="TextBox 5"/>
          <p:cNvSpPr txBox="1"/>
          <p:nvPr/>
        </p:nvSpPr>
        <p:spPr>
          <a:xfrm>
            <a:off x="1613391" y="2847192"/>
            <a:ext cx="54978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Loren Collingwood</a:t>
            </a:r>
          </a:p>
          <a:p>
            <a:pPr algn="ctr"/>
            <a:endParaRPr lang="en-US" sz="2200" dirty="0"/>
          </a:p>
          <a:p>
            <a:pPr algn="ctr"/>
            <a:r>
              <a:rPr lang="en-US" sz="2200" dirty="0"/>
              <a:t>Week 2-3, 2026</a:t>
            </a:r>
          </a:p>
          <a:p>
            <a:pPr algn="ctr"/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685713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Random Assignment and Unbiased Inference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1047750"/>
            <a:ext cx="8382000" cy="4038600"/>
          </a:xfrm>
          <a:prstGeom prst="rect">
            <a:avLst/>
          </a:prstGeom>
        </p:spPr>
        <p:txBody>
          <a:bodyPr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i="1" dirty="0"/>
              <a:t>Challenge of estimating ATE is that each unit is either treated (1) or not (0) – not both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AF85A63-B2C6-08C2-32A1-7DB5D589D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884" y="1996654"/>
            <a:ext cx="4012324" cy="300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087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Random Assignment and Unbiased Inference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1047750"/>
            <a:ext cx="8382000" cy="4038600"/>
          </a:xfrm>
          <a:prstGeom prst="rect">
            <a:avLst/>
          </a:prstGeom>
        </p:spPr>
        <p:txBody>
          <a:bodyPr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i="1" dirty="0"/>
              <a:t>Random assignment addresses ‘missing data’ problem by creating two groups of observations that are, “in expectation”, identical prior to treatment</a:t>
            </a:r>
          </a:p>
          <a:p>
            <a:pPr lvl="1"/>
            <a:r>
              <a:rPr lang="en-US" i="1" dirty="0"/>
              <a:t>In other words, the two groups are </a:t>
            </a:r>
            <a:r>
              <a:rPr lang="en-US" b="1" i="1" dirty="0"/>
              <a:t>exchangeable</a:t>
            </a:r>
          </a:p>
          <a:p>
            <a:r>
              <a:rPr lang="en-US" i="1" dirty="0"/>
              <a:t>Caveat: this doesn’t mean random assignment can’t create two different groups – but it does so at random</a:t>
            </a:r>
          </a:p>
          <a:p>
            <a:r>
              <a:rPr lang="en-US" i="1" dirty="0"/>
              <a:t>This is why if you can replicate your experiments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409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Random Assignment and Unbiased Inference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20040" indent="-320040" algn="l" rtl="0" eaLnBrk="1" latinLnBrk="0" hangingPunct="1">
                  <a:spcBef>
                    <a:spcPts val="700"/>
                  </a:spcBef>
                  <a:buClr>
                    <a:schemeClr val="accent2"/>
                  </a:buClr>
                  <a:buSzPct val="60000"/>
                  <a:buFont typeface="Wingdings"/>
                  <a:buChar char=""/>
                  <a:defRPr sz="2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274320" algn="l" rtl="0" eaLnBrk="1" latinLnBrk="0" hangingPunct="1">
                  <a:spcBef>
                    <a:spcPts val="550"/>
                  </a:spcBef>
                  <a:buClr>
                    <a:schemeClr val="accent1"/>
                  </a:buClr>
                  <a:buSzPct val="70000"/>
                  <a:buFont typeface="Wingdings 2"/>
                  <a:buChar char="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-228600" algn="l" rtl="0" eaLnBrk="1" latinLnBrk="0" hangingPunct="1">
                  <a:spcBef>
                    <a:spcPts val="500"/>
                  </a:spcBef>
                  <a:buClr>
                    <a:schemeClr val="accent2"/>
                  </a:buClr>
                  <a:buSzPct val="75000"/>
                  <a:buFont typeface="Wingdings"/>
                  <a:buChar char=""/>
                  <a:defRPr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-228600" algn="l" rtl="0" eaLnBrk="1" latinLnBrk="0" hangingPunct="1">
                  <a:spcBef>
                    <a:spcPts val="400"/>
                  </a:spcBef>
                  <a:buClr>
                    <a:schemeClr val="accent3"/>
                  </a:buClr>
                  <a:buSzPct val="7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-228600" algn="l" rtl="0" eaLnBrk="1" latinLnBrk="0" hangingPunct="1">
                  <a:spcBef>
                    <a:spcPts val="400"/>
                  </a:spcBef>
                  <a:buClr>
                    <a:schemeClr val="accent4"/>
                  </a:buClr>
                  <a:buSzPct val="6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03120" indent="-228600" algn="l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"/>
                  <a:buNone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377440" indent="-228600" algn="l" rtl="0" eaLnBrk="1" latinLnBrk="0" hangingPunct="1">
                  <a:spcBef>
                    <a:spcPct val="20000"/>
                  </a:spcBef>
                  <a:buClr>
                    <a:schemeClr val="accent2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651760" indent="-228600" algn="l" rtl="0" eaLnBrk="1" latinLnBrk="0" hangingPunct="1">
                  <a:spcBef>
                    <a:spcPct val="20000"/>
                  </a:spcBef>
                  <a:buClr>
                    <a:schemeClr val="accent3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26080" indent="-228600" algn="l" rtl="0" eaLnBrk="1" latinLnBrk="0" hangingPunct="1">
                  <a:spcBef>
                    <a:spcPct val="20000"/>
                  </a:spcBef>
                  <a:buClr>
                    <a:schemeClr val="accent4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:r>
                  <a:rPr lang="en-US" i="1" dirty="0"/>
                  <a:t>Under simple or complete random assignment, probability of being assigned to treatment group is identical for all subjects</a:t>
                </a:r>
              </a:p>
              <a:p>
                <a:r>
                  <a:rPr lang="en-US" i="1" dirty="0"/>
                  <a:t>Treatment status is statistically independent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n-US" b="1" i="1" smtClean="0">
                        <a:latin typeface="Cambria Math" panose="02040503050406030204" pitchFamily="18" charset="0"/>
                      </a:rPr>
                      <m:t>𝑿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⊥ 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b="1" i="1" dirty="0"/>
              </a:p>
              <a:p>
                <a:r>
                  <a:rPr lang="en-US" i="1" dirty="0"/>
                  <a:t>Treatment / Control have same expected potential outcome: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𝒀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e>
                    </m:d>
                  </m:oMath>
                </a14:m>
                <a:r>
                  <a:rPr lang="en-US" i="1" dirty="0"/>
                  <a:t>|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i="1" dirty="0"/>
                  <a:t> = 1]  =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𝒀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e>
                    </m:d>
                  </m:oMath>
                </a14:m>
                <a:r>
                  <a:rPr lang="en-US" i="1" dirty="0"/>
                  <a:t>|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i="1" dirty="0"/>
                  <a:t> = 0]</a:t>
                </a:r>
              </a:p>
            </p:txBody>
          </p:sp>
        </mc:Choice>
        <mc:Fallback xmlns="">
          <p:sp>
            <p:nvSpPr>
              <p:cNvPr id="9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  <a:blipFill>
                <a:blip r:embed="rId2"/>
                <a:stretch>
                  <a:fillRect l="-454" t="-1567" b="-2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402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Random Assignment and Unbiased Inference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</p:spPr>
            <p:txBody>
              <a:bodyPr>
                <a:normAutofit lnSpcReduction="10000"/>
              </a:bodyPr>
              <a:lstStyle>
                <a:lvl1pPr marL="320040" indent="-320040" algn="l" rtl="0" eaLnBrk="1" latinLnBrk="0" hangingPunct="1">
                  <a:spcBef>
                    <a:spcPts val="700"/>
                  </a:spcBef>
                  <a:buClr>
                    <a:schemeClr val="accent2"/>
                  </a:buClr>
                  <a:buSzPct val="60000"/>
                  <a:buFont typeface="Wingdings"/>
                  <a:buChar char=""/>
                  <a:defRPr sz="2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274320" algn="l" rtl="0" eaLnBrk="1" latinLnBrk="0" hangingPunct="1">
                  <a:spcBef>
                    <a:spcPts val="550"/>
                  </a:spcBef>
                  <a:buClr>
                    <a:schemeClr val="accent1"/>
                  </a:buClr>
                  <a:buSzPct val="70000"/>
                  <a:buFont typeface="Wingdings 2"/>
                  <a:buChar char="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-228600" algn="l" rtl="0" eaLnBrk="1" latinLnBrk="0" hangingPunct="1">
                  <a:spcBef>
                    <a:spcPts val="500"/>
                  </a:spcBef>
                  <a:buClr>
                    <a:schemeClr val="accent2"/>
                  </a:buClr>
                  <a:buSzPct val="75000"/>
                  <a:buFont typeface="Wingdings"/>
                  <a:buChar char=""/>
                  <a:defRPr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-228600" algn="l" rtl="0" eaLnBrk="1" latinLnBrk="0" hangingPunct="1">
                  <a:spcBef>
                    <a:spcPts val="400"/>
                  </a:spcBef>
                  <a:buClr>
                    <a:schemeClr val="accent3"/>
                  </a:buClr>
                  <a:buSzPct val="7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-228600" algn="l" rtl="0" eaLnBrk="1" latinLnBrk="0" hangingPunct="1">
                  <a:spcBef>
                    <a:spcPts val="400"/>
                  </a:spcBef>
                  <a:buClr>
                    <a:schemeClr val="accent4"/>
                  </a:buClr>
                  <a:buSzPct val="6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03120" indent="-228600" algn="l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"/>
                  <a:buNone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377440" indent="-228600" algn="l" rtl="0" eaLnBrk="1" latinLnBrk="0" hangingPunct="1">
                  <a:spcBef>
                    <a:spcPct val="20000"/>
                  </a:spcBef>
                  <a:buClr>
                    <a:schemeClr val="accent2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651760" indent="-228600" algn="l" rtl="0" eaLnBrk="1" latinLnBrk="0" hangingPunct="1">
                  <a:spcBef>
                    <a:spcPct val="20000"/>
                  </a:spcBef>
                  <a:buClr>
                    <a:schemeClr val="accent3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26080" indent="-228600" algn="l" rtl="0" eaLnBrk="1" latinLnBrk="0" hangingPunct="1">
                  <a:spcBef>
                    <a:spcPct val="20000"/>
                  </a:spcBef>
                  <a:buClr>
                    <a:schemeClr val="accent4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:r>
                  <a:rPr lang="en-US" i="1" dirty="0"/>
                  <a:t>Empirical strategy for estimating ATE</a:t>
                </a:r>
              </a:p>
              <a:p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𝒀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e>
                    </m:d>
                  </m:oMath>
                </a14:m>
                <a:r>
                  <a:rPr lang="en-US" i="1" dirty="0"/>
                  <a:t>|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i="1" dirty="0"/>
                  <a:t> = 1] and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𝒀</m:t>
                        </m:r>
                      </m:e>
                      <m:sub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en-US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1" i="1">
                            <a:latin typeface="Cambria Math" panose="02040503050406030204" pitchFamily="18" charset="0"/>
                          </a:rPr>
                          <m:t>𝟏</m:t>
                        </m:r>
                      </m:e>
                    </m:d>
                  </m:oMath>
                </a14:m>
                <a:r>
                  <a:rPr lang="en-US" i="1" dirty="0"/>
                  <a:t>|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i="1" dirty="0"/>
                  <a:t> = 0] can be estimated using experimental data</a:t>
                </a:r>
              </a:p>
              <a:p>
                <a:r>
                  <a:rPr lang="en-US" i="1" dirty="0"/>
                  <a:t>Take difference between two sample means:</a:t>
                </a:r>
              </a:p>
              <a:p>
                <a:pPr lvl="1"/>
                <a:r>
                  <a:rPr lang="en-US" i="1" dirty="0"/>
                  <a:t>Average outcome in treatment group minus average outcome in control group</a:t>
                </a:r>
              </a:p>
              <a:p>
                <a:r>
                  <a:rPr lang="en-US" i="1" dirty="0"/>
                  <a:t>Ideas that enable researchers to use observable quantities (sample averages) to reveal parameters of interest (ATE) are termed </a:t>
                </a:r>
                <a:r>
                  <a:rPr lang="en-US" b="1" dirty="0"/>
                  <a:t>Identification</a:t>
                </a:r>
                <a:r>
                  <a:rPr lang="en-US" dirty="0"/>
                  <a:t> strategies</a:t>
                </a:r>
                <a:endParaRPr lang="en-US" i="1" dirty="0"/>
              </a:p>
            </p:txBody>
          </p:sp>
        </mc:Choice>
        <mc:Fallback xmlns="">
          <p:sp>
            <p:nvSpPr>
              <p:cNvPr id="9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  <a:blipFill>
                <a:blip r:embed="rId2"/>
                <a:stretch>
                  <a:fillRect l="-454" t="-2821" b="-15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873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Random Assignment and Unbiased Inference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1047750"/>
            <a:ext cx="8382000" cy="4038600"/>
          </a:xfrm>
          <a:prstGeom prst="rect">
            <a:avLst/>
          </a:prstGeom>
        </p:spPr>
        <p:txBody>
          <a:bodyPr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i="1" dirty="0"/>
              <a:t>Estimators: Statistical procedures used to make guesses about parameters (e.g., ATE)</a:t>
            </a:r>
          </a:p>
          <a:p>
            <a:pPr lvl="1"/>
            <a:r>
              <a:rPr lang="en-US" i="1" dirty="0"/>
              <a:t>Unbiasedness – if it generates the right answer on average</a:t>
            </a:r>
          </a:p>
          <a:p>
            <a:pPr lvl="1"/>
            <a:r>
              <a:rPr lang="en-US" i="1" dirty="0"/>
              <a:t>i.e., if experiment were replicated infinite number of times under identical conditions, average estimate would equal true parameter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75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Random Assignment and Unbiased Inference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1047750"/>
            <a:ext cx="8382000" cy="40386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i="1" dirty="0"/>
              <a:t>Simple Random Assignment: each subject identical probability of being assigned to treatment group</a:t>
            </a:r>
          </a:p>
          <a:p>
            <a:pPr lvl="1"/>
            <a:r>
              <a:rPr lang="en-US" i="1" dirty="0"/>
              <a:t>When small n, random chance creates unbalanced groups (based on observables)</a:t>
            </a:r>
          </a:p>
          <a:p>
            <a:r>
              <a:rPr lang="en-US" i="1" dirty="0"/>
              <a:t>Blocking/Stratified sampling: First select variables, split those variables, then sample within</a:t>
            </a:r>
          </a:p>
          <a:p>
            <a:pPr lvl="1"/>
            <a:r>
              <a:rPr lang="en-US" i="1" dirty="0"/>
              <a:t>Reduces variance</a:t>
            </a:r>
          </a:p>
          <a:p>
            <a:r>
              <a:rPr lang="en-US" i="1" dirty="0"/>
              <a:t>R example; </a:t>
            </a:r>
          </a:p>
          <a:p>
            <a:r>
              <a:rPr lang="en-US" i="1" dirty="0"/>
              <a:t>In practice, a program (e.g., Qualtrics) will automate this for you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3075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Threat of Selection Bias when no Randomization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1047750"/>
            <a:ext cx="8382000" cy="40386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i="1" dirty="0"/>
              <a:t>This is a major consideration in any study; one that researchers go to great lengths to rule out in observational settings</a:t>
            </a:r>
          </a:p>
          <a:p>
            <a:r>
              <a:rPr lang="en-US" i="1" dirty="0"/>
              <a:t>Not always possible to fully rule out so need to acknowledge limitations</a:t>
            </a:r>
          </a:p>
          <a:p>
            <a:r>
              <a:rPr lang="en-US" i="1" dirty="0"/>
              <a:t>If no random assignment, units may elect into treatment, others abstain; and so treatment assignment likely correlated with pre-treatment observables</a:t>
            </a:r>
          </a:p>
          <a:p>
            <a:r>
              <a:rPr lang="en-US" i="1" dirty="0"/>
              <a:t>Thus, ATE is likely over-exaggerated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927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Threat of Selection Bias when no Randomization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20040" indent="-320040" algn="l" rtl="0" eaLnBrk="1" latinLnBrk="0" hangingPunct="1">
                  <a:spcBef>
                    <a:spcPts val="700"/>
                  </a:spcBef>
                  <a:buClr>
                    <a:schemeClr val="accent2"/>
                  </a:buClr>
                  <a:buSzPct val="60000"/>
                  <a:buFont typeface="Wingdings"/>
                  <a:buChar char=""/>
                  <a:defRPr sz="2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274320" algn="l" rtl="0" eaLnBrk="1" latinLnBrk="0" hangingPunct="1">
                  <a:spcBef>
                    <a:spcPts val="550"/>
                  </a:spcBef>
                  <a:buClr>
                    <a:schemeClr val="accent1"/>
                  </a:buClr>
                  <a:buSzPct val="70000"/>
                  <a:buFont typeface="Wingdings 2"/>
                  <a:buChar char="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-228600" algn="l" rtl="0" eaLnBrk="1" latinLnBrk="0" hangingPunct="1">
                  <a:spcBef>
                    <a:spcPts val="500"/>
                  </a:spcBef>
                  <a:buClr>
                    <a:schemeClr val="accent2"/>
                  </a:buClr>
                  <a:buSzPct val="75000"/>
                  <a:buFont typeface="Wingdings"/>
                  <a:buChar char=""/>
                  <a:defRPr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-228600" algn="l" rtl="0" eaLnBrk="1" latinLnBrk="0" hangingPunct="1">
                  <a:spcBef>
                    <a:spcPts val="400"/>
                  </a:spcBef>
                  <a:buClr>
                    <a:schemeClr val="accent3"/>
                  </a:buClr>
                  <a:buSzPct val="7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-228600" algn="l" rtl="0" eaLnBrk="1" latinLnBrk="0" hangingPunct="1">
                  <a:spcBef>
                    <a:spcPts val="400"/>
                  </a:spcBef>
                  <a:buClr>
                    <a:schemeClr val="accent4"/>
                  </a:buClr>
                  <a:buSzPct val="6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03120" indent="-228600" algn="l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"/>
                  <a:buNone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377440" indent="-228600" algn="l" rtl="0" eaLnBrk="1" latinLnBrk="0" hangingPunct="1">
                  <a:spcBef>
                    <a:spcPct val="20000"/>
                  </a:spcBef>
                  <a:buClr>
                    <a:schemeClr val="accent2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651760" indent="-228600" algn="l" rtl="0" eaLnBrk="1" latinLnBrk="0" hangingPunct="1">
                  <a:spcBef>
                    <a:spcPct val="20000"/>
                  </a:spcBef>
                  <a:buClr>
                    <a:schemeClr val="accent3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26080" indent="-228600" algn="l" rtl="0" eaLnBrk="1" latinLnBrk="0" hangingPunct="1">
                  <a:spcBef>
                    <a:spcPct val="20000"/>
                  </a:spcBef>
                  <a:buClr>
                    <a:schemeClr val="accent4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14:m>
                  <m:oMath xmlns:m="http://schemas.openxmlformats.org/officeDocument/2006/math">
                    <m:r>
                      <a:rPr lang="en-US" sz="180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1800" i="1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𝒀</m:t>
                        </m:r>
                      </m:e>
                      <m:sub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𝟏</m:t>
                        </m:r>
                      </m:e>
                    </m:d>
                    <m:r>
                      <m:rPr>
                        <m:nor/>
                      </m:rPr>
                      <a:rPr lang="en-US" sz="1800" b="0" i="1" smtClean="0">
                        <a:latin typeface="Cambria Math" panose="02040503050406030204" pitchFamily="18" charset="0"/>
                      </a:rPr>
                      <m:t> −</m:t>
                    </m:r>
                    <m:sSub>
                      <m:sSubPr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𝒀</m:t>
                        </m:r>
                      </m:e>
                      <m:sub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e>
                    </m:d>
                    <m:r>
                      <m:rPr>
                        <m:nor/>
                      </m:rPr>
                      <a:rPr lang="en-US" sz="1800" i="1" dirty="0"/>
                      <m:t>|</m:t>
                    </m:r>
                    <m:r>
                      <m:rPr>
                        <m:nor/>
                      </m:rPr>
                      <a:rPr lang="en-US" sz="1800" dirty="0" smtClean="0"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1800" i="1" dirty="0"/>
                      <m:t> = 1]</m:t>
                    </m:r>
                    <m:r>
                      <m:rPr>
                        <m:nor/>
                      </m:rPr>
                      <a:rPr lang="en-US" sz="1800" b="0" i="1" dirty="0" smtClean="0"/>
                      <m:t> +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𝒀</m:t>
                        </m:r>
                      </m:e>
                      <m:sub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𝟎</m:t>
                        </m:r>
                      </m:e>
                    </m:d>
                    <m:r>
                      <m:rPr>
                        <m:nor/>
                      </m:rPr>
                      <a:rPr lang="en-US" sz="1800" i="1" dirty="0"/>
                      <m:t>|</m:t>
                    </m:r>
                    <m:r>
                      <m:rPr>
                        <m:nor/>
                      </m:rPr>
                      <a:rPr lang="en-US" sz="1800" dirty="0"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1800" i="1" dirty="0"/>
                      <m:t> = 1]</m:t>
                    </m:r>
                    <m:r>
                      <m:rPr>
                        <m:nor/>
                      </m:rPr>
                      <a:rPr lang="en-US" sz="1800" b="0" i="1" dirty="0" smtClean="0"/>
                      <m:t> −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sz="1800" i="1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𝒀</m:t>
                        </m:r>
                      </m:e>
                      <m:sub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  <m:d>
                      <m:dPr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𝟎</m:t>
                        </m:r>
                      </m:e>
                    </m:d>
                    <m:r>
                      <m:rPr>
                        <m:nor/>
                      </m:rPr>
                      <a:rPr lang="en-US" sz="1800" i="1" dirty="0"/>
                      <m:t>|</m:t>
                    </m:r>
                    <m:r>
                      <m:rPr>
                        <m:nor/>
                      </m:rPr>
                      <a:rPr lang="en-US" sz="1800" dirty="0">
                        <a:ea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m:rPr>
                        <m:nor/>
                      </m:rPr>
                      <a:rPr lang="en-US" sz="1800" i="1" dirty="0"/>
                      <m:t> = </m:t>
                    </m:r>
                    <m:r>
                      <m:rPr>
                        <m:nor/>
                      </m:rPr>
                      <a:rPr lang="en-US" sz="1800" b="0" i="1" dirty="0" smtClean="0"/>
                      <m:t>0</m:t>
                    </m:r>
                    <m:r>
                      <m:rPr>
                        <m:nor/>
                      </m:rPr>
                      <a:rPr lang="en-US" sz="1800" i="1" dirty="0"/>
                      <m:t>]</m:t>
                    </m:r>
                  </m:oMath>
                </a14:m>
                <a:endParaRPr lang="en-US" sz="1800" i="1" dirty="0"/>
              </a:p>
            </p:txBody>
          </p:sp>
        </mc:Choice>
        <mc:Fallback xmlns="">
          <p:sp>
            <p:nvSpPr>
              <p:cNvPr id="9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F64A61-198A-5381-41A7-6BDC4FB95C69}"/>
              </a:ext>
            </a:extLst>
          </p:cNvPr>
          <p:cNvSpPr txBox="1"/>
          <p:nvPr/>
        </p:nvSpPr>
        <p:spPr>
          <a:xfrm>
            <a:off x="1008993" y="1489841"/>
            <a:ext cx="212046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ATE among the treated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734D3E-F476-6F5F-3C4D-6DFE38F9E036}"/>
              </a:ext>
            </a:extLst>
          </p:cNvPr>
          <p:cNvSpPr txBox="1"/>
          <p:nvPr/>
        </p:nvSpPr>
        <p:spPr>
          <a:xfrm>
            <a:off x="3831021" y="1459063"/>
            <a:ext cx="2372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Selection Bias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EB3820-99F9-24F2-A640-FA45FC22D322}"/>
              </a:ext>
            </a:extLst>
          </p:cNvPr>
          <p:cNvSpPr txBox="1"/>
          <p:nvPr/>
        </p:nvSpPr>
        <p:spPr>
          <a:xfrm>
            <a:off x="590550" y="2191407"/>
            <a:ext cx="71660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-Under random assignment, selection bias is 0 and thus isn’t a problem.</a:t>
            </a:r>
          </a:p>
          <a:p>
            <a:r>
              <a:rPr lang="en-US" dirty="0"/>
              <a:t>-Under non-random assignment, the ‘treatment effect’ can be larger because groups elect into treatment or not and something about those units are driving the effect, not the treatment per se</a:t>
            </a:r>
          </a:p>
          <a:p>
            <a:r>
              <a:rPr lang="en-US" dirty="0"/>
              <a:t>- In other words, self-selection related to potential outcomes</a:t>
            </a:r>
          </a:p>
        </p:txBody>
      </p:sp>
    </p:spTree>
    <p:extLst>
      <p:ext uri="{BB962C8B-B14F-4D97-AF65-F5344CB8AC3E}">
        <p14:creationId xmlns:p14="http://schemas.microsoft.com/office/powerpoint/2010/main" val="25022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Excludability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</p:spPr>
            <p:txBody>
              <a:bodyPr>
                <a:normAutofit fontScale="92500" lnSpcReduction="20000"/>
              </a:bodyPr>
              <a:lstStyle>
                <a:lvl1pPr marL="320040" indent="-320040" algn="l" rtl="0" eaLnBrk="1" latinLnBrk="0" hangingPunct="1">
                  <a:spcBef>
                    <a:spcPts val="700"/>
                  </a:spcBef>
                  <a:buClr>
                    <a:schemeClr val="accent2"/>
                  </a:buClr>
                  <a:buSzPct val="60000"/>
                  <a:buFont typeface="Wingdings"/>
                  <a:buChar char=""/>
                  <a:defRPr sz="2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274320" algn="l" rtl="0" eaLnBrk="1" latinLnBrk="0" hangingPunct="1">
                  <a:spcBef>
                    <a:spcPts val="550"/>
                  </a:spcBef>
                  <a:buClr>
                    <a:schemeClr val="accent1"/>
                  </a:buClr>
                  <a:buSzPct val="70000"/>
                  <a:buFont typeface="Wingdings 2"/>
                  <a:buChar char="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-228600" algn="l" rtl="0" eaLnBrk="1" latinLnBrk="0" hangingPunct="1">
                  <a:spcBef>
                    <a:spcPts val="500"/>
                  </a:spcBef>
                  <a:buClr>
                    <a:schemeClr val="accent2"/>
                  </a:buClr>
                  <a:buSzPct val="75000"/>
                  <a:buFont typeface="Wingdings"/>
                  <a:buChar char=""/>
                  <a:defRPr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-228600" algn="l" rtl="0" eaLnBrk="1" latinLnBrk="0" hangingPunct="1">
                  <a:spcBef>
                    <a:spcPts val="400"/>
                  </a:spcBef>
                  <a:buClr>
                    <a:schemeClr val="accent3"/>
                  </a:buClr>
                  <a:buSzPct val="7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-228600" algn="l" rtl="0" eaLnBrk="1" latinLnBrk="0" hangingPunct="1">
                  <a:spcBef>
                    <a:spcPts val="400"/>
                  </a:spcBef>
                  <a:buClr>
                    <a:schemeClr val="accent4"/>
                  </a:buClr>
                  <a:buSzPct val="6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03120" indent="-228600" algn="l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"/>
                  <a:buNone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377440" indent="-228600" algn="l" rtl="0" eaLnBrk="1" latinLnBrk="0" hangingPunct="1">
                  <a:spcBef>
                    <a:spcPct val="20000"/>
                  </a:spcBef>
                  <a:buClr>
                    <a:schemeClr val="accent2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651760" indent="-228600" algn="l" rtl="0" eaLnBrk="1" latinLnBrk="0" hangingPunct="1">
                  <a:spcBef>
                    <a:spcPct val="20000"/>
                  </a:spcBef>
                  <a:buClr>
                    <a:schemeClr val="accent3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26080" indent="-228600" algn="l" rtl="0" eaLnBrk="1" latinLnBrk="0" hangingPunct="1">
                  <a:spcBef>
                    <a:spcPct val="20000"/>
                  </a:spcBef>
                  <a:buClr>
                    <a:schemeClr val="accent4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:r>
                  <a:rPr lang="en-US" i="1" dirty="0"/>
                  <a:t>Assume the only relevant causal agent is receipt of the treatment/non-treatment</a:t>
                </a:r>
              </a:p>
              <a:p>
                <a:r>
                  <a:rPr lang="en-US" i="1" dirty="0"/>
                  <a:t>Schedule of potential outcomes excludes from consideration factors other than the treatment</a:t>
                </a:r>
              </a:p>
              <a:p>
                <a:r>
                  <a:rPr lang="en-US" i="1" dirty="0"/>
                  <a:t>Exclusion restriction breaks down when random assignment sets in motion causes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1" i="1">
                            <a:latin typeface="Cambria Math" panose="02040503050406030204" pitchFamily="18" charset="0"/>
                          </a:rPr>
                          <m:t>𝒀</m:t>
                        </m:r>
                      </m:e>
                      <m:sub>
                        <m:r>
                          <a:rPr lang="en-US" sz="32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i="1" dirty="0"/>
                  <a:t> other than the treatment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3200" b="1" i="1" smtClean="0">
                            <a:latin typeface="Cambria Math" panose="02040503050406030204" pitchFamily="18" charset="0"/>
                          </a:rPr>
                          <m:t>𝒅</m:t>
                        </m:r>
                      </m:e>
                      <m:sub>
                        <m:r>
                          <a:rPr lang="en-US" sz="3200" b="1" i="1"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endParaRPr lang="en-US" i="1" dirty="0"/>
              </a:p>
              <a:p>
                <a:r>
                  <a:rPr lang="en-US" i="1" dirty="0"/>
                  <a:t>More of a ‘problem’ in field experiments</a:t>
                </a:r>
              </a:p>
              <a:p>
                <a:r>
                  <a:rPr lang="en-US" i="1" dirty="0"/>
                  <a:t>i.e., if outside group then starts pushing policies on one group that they know has been assigned to a treatment condition</a:t>
                </a:r>
              </a:p>
            </p:txBody>
          </p:sp>
        </mc:Choice>
        <mc:Fallback xmlns="">
          <p:sp>
            <p:nvSpPr>
              <p:cNvPr id="9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  <a:blipFill>
                <a:blip r:embed="rId2"/>
                <a:stretch>
                  <a:fillRect l="-454" t="-3135" r="-1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9669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Non-Interference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1047750"/>
            <a:ext cx="8382000" cy="4038600"/>
          </a:xfrm>
          <a:prstGeom prst="rect">
            <a:avLst/>
          </a:prstGeom>
        </p:spPr>
        <p:txBody>
          <a:bodyPr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i="1" dirty="0"/>
              <a:t>Stable Unit Treatment Value Assumption (SUTVA)</a:t>
            </a:r>
          </a:p>
          <a:p>
            <a:r>
              <a:rPr lang="en-US" i="1" dirty="0"/>
              <a:t>If a treatment is given to village one, it might roll down into village 2 if people know each other</a:t>
            </a:r>
          </a:p>
          <a:p>
            <a:r>
              <a:rPr lang="en-US" i="1" dirty="0"/>
              <a:t>If you knock on a door and the neighbor overhears your conversation (the treatment)</a:t>
            </a:r>
          </a:p>
          <a:p>
            <a:r>
              <a:rPr lang="en-US" i="1" dirty="0"/>
              <a:t>Again, more an issue in field experiments, not survey experiments.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101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Causal Inference: Potential Outcomes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1047750"/>
            <a:ext cx="8382000" cy="403860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i="1" dirty="0"/>
              <a:t>Causal Inference: The leveraging of theory and deep knowledge of institutional details to estimate the impacts of events and choices on a given outcome of interest</a:t>
            </a:r>
          </a:p>
          <a:p>
            <a:r>
              <a:rPr lang="en-US" i="1" dirty="0"/>
              <a:t>Requires counterfactual reasoning and potential outcomes</a:t>
            </a:r>
          </a:p>
          <a:p>
            <a:r>
              <a:rPr lang="en-US" i="1" dirty="0"/>
              <a:t>What would have happened to respondent X if given the blue pill?</a:t>
            </a:r>
          </a:p>
          <a:p>
            <a:pPr lvl="1"/>
            <a:r>
              <a:rPr lang="en-US" i="1" dirty="0"/>
              <a:t>We don’t know because they got the green pill</a:t>
            </a:r>
          </a:p>
          <a:p>
            <a:r>
              <a:rPr lang="en-US" i="1" dirty="0"/>
              <a:t>To get around this, ideal is a randomized experiment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832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Causal Inference: Potential Outcomes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1047750"/>
            <a:ext cx="8382000" cy="4038600"/>
          </a:xfrm>
          <a:prstGeom prst="rect">
            <a:avLst/>
          </a:prstGeom>
        </p:spPr>
        <p:txBody>
          <a:bodyPr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i="1" dirty="0"/>
              <a:t>But randomized experiments aren’t always possible</a:t>
            </a:r>
          </a:p>
          <a:p>
            <a:r>
              <a:rPr lang="en-US" i="1" dirty="0"/>
              <a:t>Five main designs we will study and learn:</a:t>
            </a:r>
          </a:p>
          <a:p>
            <a:r>
              <a:rPr lang="en-US" i="1" dirty="0"/>
              <a:t>Randomized treatments</a:t>
            </a:r>
          </a:p>
          <a:p>
            <a:r>
              <a:rPr lang="en-US" i="1" dirty="0"/>
              <a:t>Matching and subclassification</a:t>
            </a:r>
          </a:p>
          <a:p>
            <a:r>
              <a:rPr lang="en-US" i="1" dirty="0"/>
              <a:t>Difference in Difference</a:t>
            </a:r>
          </a:p>
          <a:p>
            <a:r>
              <a:rPr lang="en-US" i="1" dirty="0"/>
              <a:t>Regression Discontinuity Design</a:t>
            </a:r>
          </a:p>
          <a:p>
            <a:r>
              <a:rPr lang="en-US" i="1" dirty="0"/>
              <a:t>Instrumental Variables (if time)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2D0FCE-4F10-173A-1737-6B19E6C6BC6A}"/>
              </a:ext>
            </a:extLst>
          </p:cNvPr>
          <p:cNvSpPr txBox="1"/>
          <p:nvPr/>
        </p:nvSpPr>
        <p:spPr>
          <a:xfrm>
            <a:off x="829159" y="132510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84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Potential Outcomes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1047750"/>
            <a:ext cx="8382000" cy="4038600"/>
          </a:xfrm>
          <a:prstGeom prst="rect">
            <a:avLst/>
          </a:prstGeom>
        </p:spPr>
        <p:txBody>
          <a:bodyPr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r>
              <a:rPr lang="en-US" i="1" dirty="0"/>
              <a:t>Desire is to gauge causal effect of a treatment</a:t>
            </a:r>
          </a:p>
          <a:p>
            <a:r>
              <a:rPr lang="en-US" i="1" dirty="0"/>
              <a:t>Units receive either treatment or control/untreated (IV)</a:t>
            </a:r>
          </a:p>
          <a:p>
            <a:r>
              <a:rPr lang="en-US" i="1" dirty="0"/>
              <a:t>For each unit, observe outcome (DV)</a:t>
            </a:r>
          </a:p>
          <a:p>
            <a:r>
              <a:rPr lang="en-US" i="1" dirty="0"/>
              <a:t>We do not observe what would have happened in control units had those units been treated and vice versa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398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Potential Outcomes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81000" y="945274"/>
            <a:ext cx="8382000" cy="4038600"/>
          </a:xfrm>
          <a:prstGeom prst="rect">
            <a:avLst/>
          </a:prstGeom>
        </p:spPr>
        <p:txBody>
          <a:bodyPr>
            <a:normAutofit/>
          </a:bodyPr>
          <a:lstStyle>
            <a:lvl1pPr marL="320040" indent="-320040" algn="l" rtl="0" eaLnBrk="1" latinLnBrk="0" hangingPunct="1">
              <a:spcBef>
                <a:spcPts val="700"/>
              </a:spcBef>
              <a:buClr>
                <a:schemeClr val="accent2"/>
              </a:buClr>
              <a:buSzPct val="60000"/>
              <a:buFont typeface="Wingdings"/>
              <a:buChar char=""/>
              <a:defRPr sz="2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74320" algn="l" rtl="0" eaLnBrk="1" latinLnBrk="0" hangingPunct="1">
              <a:spcBef>
                <a:spcPts val="550"/>
              </a:spcBef>
              <a:buClr>
                <a:schemeClr val="accent1"/>
              </a:buClr>
              <a:buSzPct val="70000"/>
              <a:buFont typeface="Wingdings 2"/>
              <a:buChar char="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28600" algn="l" rtl="0" eaLnBrk="1" latinLnBrk="0" hangingPunct="1">
              <a:spcBef>
                <a:spcPts val="500"/>
              </a:spcBef>
              <a:buClr>
                <a:schemeClr val="accent2"/>
              </a:buClr>
              <a:buSzPct val="75000"/>
              <a:buFont typeface="Wingdings"/>
              <a:buChar char=""/>
              <a:defRPr sz="2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-228600" algn="l" rtl="0" eaLnBrk="1" latinLnBrk="0" hangingPunct="1">
              <a:spcBef>
                <a:spcPts val="400"/>
              </a:spcBef>
              <a:buClr>
                <a:schemeClr val="accent3"/>
              </a:buClr>
              <a:buSzPct val="7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-228600" algn="l" rtl="0" eaLnBrk="1" latinLnBrk="0" hangingPunct="1">
              <a:spcBef>
                <a:spcPts val="400"/>
              </a:spcBef>
              <a:buClr>
                <a:schemeClr val="accent4"/>
              </a:buClr>
              <a:buSzPct val="65000"/>
              <a:buFont typeface="Wingdings"/>
              <a:buChar char="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03120" indent="-228600" algn="l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7440" indent="-228600" algn="l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517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260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/>
              <a:buChar char="§"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endParaRPr lang="en-US" i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C1ADA5B-A3B1-3585-3100-5FC43CD7C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1634" y="1277006"/>
            <a:ext cx="5155325" cy="386649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FE1942-D9F6-23E1-B5D8-786FB785ABB4}"/>
              </a:ext>
            </a:extLst>
          </p:cNvPr>
          <p:cNvSpPr txBox="1"/>
          <p:nvPr/>
        </p:nvSpPr>
        <p:spPr>
          <a:xfrm>
            <a:off x="905" y="2678701"/>
            <a:ext cx="21556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What would happen if…</a:t>
            </a:r>
          </a:p>
          <a:p>
            <a:endParaRPr lang="en-US" sz="1400" dirty="0"/>
          </a:p>
          <a:p>
            <a:r>
              <a:rPr lang="en-US" sz="1400" dirty="0"/>
              <a:t>Note, this is hypothetical…</a:t>
            </a:r>
          </a:p>
          <a:p>
            <a:endParaRPr lang="en-US" sz="1400" dirty="0"/>
          </a:p>
          <a:p>
            <a:r>
              <a:rPr lang="en-US" sz="1400" dirty="0"/>
              <a:t>Can usually observe Y[0] </a:t>
            </a:r>
          </a:p>
          <a:p>
            <a:r>
              <a:rPr lang="en-US" sz="1400" dirty="0"/>
              <a:t>or Y[1]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BB1C99-CEE6-289E-69F0-722546C1D230}"/>
              </a:ext>
            </a:extLst>
          </p:cNvPr>
          <p:cNvSpPr txBox="1"/>
          <p:nvPr/>
        </p:nvSpPr>
        <p:spPr>
          <a:xfrm>
            <a:off x="7196959" y="1811988"/>
            <a:ext cx="18839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-Individual causal effect</a:t>
            </a:r>
          </a:p>
          <a:p>
            <a:endParaRPr lang="en-US" dirty="0"/>
          </a:p>
          <a:p>
            <a:r>
              <a:rPr lang="en-US" dirty="0"/>
              <a:t>-Average Treatment Effect</a:t>
            </a:r>
          </a:p>
        </p:txBody>
      </p:sp>
    </p:spTree>
    <p:extLst>
      <p:ext uri="{BB962C8B-B14F-4D97-AF65-F5344CB8AC3E}">
        <p14:creationId xmlns:p14="http://schemas.microsoft.com/office/powerpoint/2010/main" val="3603359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Potential Outcomes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20040" indent="-320040" algn="l" rtl="0" eaLnBrk="1" latinLnBrk="0" hangingPunct="1">
                  <a:spcBef>
                    <a:spcPts val="700"/>
                  </a:spcBef>
                  <a:buClr>
                    <a:schemeClr val="accent2"/>
                  </a:buClr>
                  <a:buSzPct val="60000"/>
                  <a:buFont typeface="Wingdings"/>
                  <a:buChar char=""/>
                  <a:defRPr sz="2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274320" algn="l" rtl="0" eaLnBrk="1" latinLnBrk="0" hangingPunct="1">
                  <a:spcBef>
                    <a:spcPts val="550"/>
                  </a:spcBef>
                  <a:buClr>
                    <a:schemeClr val="accent1"/>
                  </a:buClr>
                  <a:buSzPct val="70000"/>
                  <a:buFont typeface="Wingdings 2"/>
                  <a:buChar char="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-228600" algn="l" rtl="0" eaLnBrk="1" latinLnBrk="0" hangingPunct="1">
                  <a:spcBef>
                    <a:spcPts val="500"/>
                  </a:spcBef>
                  <a:buClr>
                    <a:schemeClr val="accent2"/>
                  </a:buClr>
                  <a:buSzPct val="75000"/>
                  <a:buFont typeface="Wingdings"/>
                  <a:buChar char=""/>
                  <a:defRPr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-228600" algn="l" rtl="0" eaLnBrk="1" latinLnBrk="0" hangingPunct="1">
                  <a:spcBef>
                    <a:spcPts val="400"/>
                  </a:spcBef>
                  <a:buClr>
                    <a:schemeClr val="accent3"/>
                  </a:buClr>
                  <a:buSzPct val="7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-228600" algn="l" rtl="0" eaLnBrk="1" latinLnBrk="0" hangingPunct="1">
                  <a:spcBef>
                    <a:spcPts val="400"/>
                  </a:spcBef>
                  <a:buClr>
                    <a:schemeClr val="accent4"/>
                  </a:buClr>
                  <a:buSzPct val="6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03120" indent="-228600" algn="l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"/>
                  <a:buNone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377440" indent="-228600" algn="l" rtl="0" eaLnBrk="1" latinLnBrk="0" hangingPunct="1">
                  <a:spcBef>
                    <a:spcPct val="20000"/>
                  </a:spcBef>
                  <a:buClr>
                    <a:schemeClr val="accent2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651760" indent="-228600" algn="l" rtl="0" eaLnBrk="1" latinLnBrk="0" hangingPunct="1">
                  <a:spcBef>
                    <a:spcPct val="20000"/>
                  </a:spcBef>
                  <a:buClr>
                    <a:schemeClr val="accent3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26080" indent="-228600" algn="l" rtl="0" eaLnBrk="1" latinLnBrk="0" hangingPunct="1">
                  <a:spcBef>
                    <a:spcPct val="20000"/>
                  </a:spcBef>
                  <a:buClr>
                    <a:schemeClr val="accent4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i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−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endParaRPr lang="en-US" i="1" dirty="0"/>
              </a:p>
              <a:p>
                <a:pPr lvl="1"/>
                <a:r>
                  <a:rPr lang="en-US" i="1" dirty="0"/>
                  <a:t>Two potential states of the world</a:t>
                </a:r>
              </a:p>
              <a:p>
                <a:pPr lvl="1"/>
                <a:r>
                  <a:rPr lang="en-US" i="1" dirty="0"/>
                  <a:t>Each of these is individual observation from that unit for that state of the world (treatment / non-treatment)</a:t>
                </a:r>
              </a:p>
              <a:p>
                <a:pPr lvl="1"/>
                <a:r>
                  <a:rPr lang="en-US" i="1" dirty="0"/>
                  <a:t>Y is essential the outcome/dependent variable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i="1" dirty="0"/>
                  <a:t> is the treatment indicator / independent variable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+(1−</m:t>
                    </m:r>
                  </m:oMath>
                </a14:m>
                <a:r>
                  <a:rPr lang="en-US" i="1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i="1" dirty="0"/>
                  <a:t>)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endParaRPr lang="en-US" i="1" dirty="0"/>
              </a:p>
              <a:p>
                <a:endParaRPr lang="en-US" i="1" dirty="0"/>
              </a:p>
            </p:txBody>
          </p:sp>
        </mc:Choice>
        <mc:Fallback xmlns="">
          <p:sp>
            <p:nvSpPr>
              <p:cNvPr id="9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  <a:blipFill>
                <a:blip r:embed="rId2"/>
                <a:stretch>
                  <a:fillRect l="-4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Frame 2">
            <a:extLst>
              <a:ext uri="{FF2B5EF4-FFF2-40B4-BE49-F238E27FC236}">
                <a16:creationId xmlns:a16="http://schemas.microsoft.com/office/drawing/2014/main" id="{F68FC7EA-518F-AADE-E2B8-7DB80BAC9A2D}"/>
              </a:ext>
            </a:extLst>
          </p:cNvPr>
          <p:cNvSpPr/>
          <p:nvPr/>
        </p:nvSpPr>
        <p:spPr>
          <a:xfrm>
            <a:off x="1489841" y="3878317"/>
            <a:ext cx="1277007" cy="67003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C449D7-E35D-AA97-F243-D71EB227FC8F}"/>
              </a:ext>
            </a:extLst>
          </p:cNvPr>
          <p:cNvSpPr txBox="1"/>
          <p:nvPr/>
        </p:nvSpPr>
        <p:spPr>
          <a:xfrm>
            <a:off x="1655379" y="4682359"/>
            <a:ext cx="3586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Treated		   Untreated	</a:t>
            </a:r>
          </a:p>
        </p:txBody>
      </p:sp>
      <p:sp>
        <p:nvSpPr>
          <p:cNvPr id="7" name="Frame 6">
            <a:extLst>
              <a:ext uri="{FF2B5EF4-FFF2-40B4-BE49-F238E27FC236}">
                <a16:creationId xmlns:a16="http://schemas.microsoft.com/office/drawing/2014/main" id="{C1BDD9F4-7B0D-FC82-CA5E-4C1420FDF7B6}"/>
              </a:ext>
            </a:extLst>
          </p:cNvPr>
          <p:cNvSpPr/>
          <p:nvPr/>
        </p:nvSpPr>
        <p:spPr>
          <a:xfrm>
            <a:off x="3019097" y="3815255"/>
            <a:ext cx="2483069" cy="796159"/>
          </a:xfrm>
          <a:prstGeom prst="fram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90915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Potential Outcomes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320040" indent="-320040" algn="l" rtl="0" eaLnBrk="1" latinLnBrk="0" hangingPunct="1">
                  <a:spcBef>
                    <a:spcPts val="700"/>
                  </a:spcBef>
                  <a:buClr>
                    <a:schemeClr val="accent2"/>
                  </a:buClr>
                  <a:buSzPct val="60000"/>
                  <a:buFont typeface="Wingdings"/>
                  <a:buChar char=""/>
                  <a:defRPr sz="2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274320" algn="l" rtl="0" eaLnBrk="1" latinLnBrk="0" hangingPunct="1">
                  <a:spcBef>
                    <a:spcPts val="550"/>
                  </a:spcBef>
                  <a:buClr>
                    <a:schemeClr val="accent1"/>
                  </a:buClr>
                  <a:buSzPct val="70000"/>
                  <a:buFont typeface="Wingdings 2"/>
                  <a:buChar char="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-228600" algn="l" rtl="0" eaLnBrk="1" latinLnBrk="0" hangingPunct="1">
                  <a:spcBef>
                    <a:spcPts val="500"/>
                  </a:spcBef>
                  <a:buClr>
                    <a:schemeClr val="accent2"/>
                  </a:buClr>
                  <a:buSzPct val="75000"/>
                  <a:buFont typeface="Wingdings"/>
                  <a:buChar char=""/>
                  <a:defRPr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-228600" algn="l" rtl="0" eaLnBrk="1" latinLnBrk="0" hangingPunct="1">
                  <a:spcBef>
                    <a:spcPts val="400"/>
                  </a:spcBef>
                  <a:buClr>
                    <a:schemeClr val="accent3"/>
                  </a:buClr>
                  <a:buSzPct val="7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-228600" algn="l" rtl="0" eaLnBrk="1" latinLnBrk="0" hangingPunct="1">
                  <a:spcBef>
                    <a:spcPts val="400"/>
                  </a:spcBef>
                  <a:buClr>
                    <a:schemeClr val="accent4"/>
                  </a:buClr>
                  <a:buSzPct val="6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03120" indent="-228600" algn="l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"/>
                  <a:buNone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377440" indent="-228600" algn="l" rtl="0" eaLnBrk="1" latinLnBrk="0" hangingPunct="1">
                  <a:spcBef>
                    <a:spcPct val="20000"/>
                  </a:spcBef>
                  <a:buClr>
                    <a:schemeClr val="accent2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651760" indent="-228600" algn="l" rtl="0" eaLnBrk="1" latinLnBrk="0" hangingPunct="1">
                  <a:spcBef>
                    <a:spcPct val="20000"/>
                  </a:spcBef>
                  <a:buClr>
                    <a:schemeClr val="accent3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26080" indent="-228600" algn="l" rtl="0" eaLnBrk="1" latinLnBrk="0" hangingPunct="1">
                  <a:spcBef>
                    <a:spcPct val="20000"/>
                  </a:spcBef>
                  <a:buClr>
                    <a:schemeClr val="accent4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:r>
                  <a:rPr lang="en-US" i="1" dirty="0"/>
                  <a:t>Average Treatment Effect (ATE)</a:t>
                </a:r>
              </a:p>
              <a:p>
                <a:pPr lvl="1"/>
                <a:r>
                  <a:rPr lang="en-US" i="1" dirty="0"/>
                  <a:t>Common term you will hear</a:t>
                </a:r>
              </a:p>
              <a:p>
                <a:pPr lvl="1"/>
                <a:r>
                  <a:rPr lang="en-US" i="1" dirty="0"/>
                  <a:t>Basically, mean difference between treated / untreated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𝐴𝑇𝐸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den>
                    </m:f>
                    <m:nary>
                      <m:naryPr>
                        <m:chr m:val="∑"/>
                        <m:limLoc m:val="subSup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𝜏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nary>
                  </m:oMath>
                </a14:m>
                <a:endParaRPr lang="en-US" b="0" i="1" dirty="0"/>
              </a:p>
              <a:p>
                <a:pPr lvl="1"/>
                <a:r>
                  <a:rPr lang="en-US" i="1" dirty="0"/>
                  <a:t>Another way is to subtract average value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0</m:t>
                        </m:r>
                      </m:e>
                    </m:d>
                  </m:oMath>
                </a14:m>
                <a:r>
                  <a:rPr lang="en-US" i="1" dirty="0"/>
                  <a:t> from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endParaRPr lang="en-US" i="1" dirty="0"/>
              </a:p>
              <a:p>
                <a:r>
                  <a:rPr lang="en-US" i="1" dirty="0"/>
                  <a:t>ATE indicates how outcomes *</a:t>
                </a:r>
                <a:r>
                  <a:rPr lang="en-US" b="1" i="1" dirty="0"/>
                  <a:t>would</a:t>
                </a:r>
                <a:r>
                  <a:rPr lang="en-US" i="1" dirty="0"/>
                  <a:t>* change on average if every unit went from </a:t>
                </a:r>
                <a:r>
                  <a:rPr lang="en-US" b="1" i="1" dirty="0"/>
                  <a:t>untreated</a:t>
                </a:r>
                <a:r>
                  <a:rPr lang="en-US" i="1" dirty="0"/>
                  <a:t> to </a:t>
                </a:r>
                <a:r>
                  <a:rPr lang="en-US" b="1" i="1" dirty="0"/>
                  <a:t>treated</a:t>
                </a:r>
              </a:p>
            </p:txBody>
          </p:sp>
        </mc:Choice>
        <mc:Fallback xmlns="">
          <p:sp>
            <p:nvSpPr>
              <p:cNvPr id="9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  <a:blipFill>
                <a:blip r:embed="rId2"/>
                <a:stretch>
                  <a:fillRect l="-454" t="-1567" b="-40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341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Potential Outcomes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</p:spPr>
            <p:txBody>
              <a:bodyPr>
                <a:normAutofit fontScale="92500"/>
              </a:bodyPr>
              <a:lstStyle>
                <a:lvl1pPr marL="320040" indent="-320040" algn="l" rtl="0" eaLnBrk="1" latinLnBrk="0" hangingPunct="1">
                  <a:spcBef>
                    <a:spcPts val="700"/>
                  </a:spcBef>
                  <a:buClr>
                    <a:schemeClr val="accent2"/>
                  </a:buClr>
                  <a:buSzPct val="60000"/>
                  <a:buFont typeface="Wingdings"/>
                  <a:buChar char=""/>
                  <a:defRPr sz="2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274320" algn="l" rtl="0" eaLnBrk="1" latinLnBrk="0" hangingPunct="1">
                  <a:spcBef>
                    <a:spcPts val="550"/>
                  </a:spcBef>
                  <a:buClr>
                    <a:schemeClr val="accent1"/>
                  </a:buClr>
                  <a:buSzPct val="70000"/>
                  <a:buFont typeface="Wingdings 2"/>
                  <a:buChar char="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-228600" algn="l" rtl="0" eaLnBrk="1" latinLnBrk="0" hangingPunct="1">
                  <a:spcBef>
                    <a:spcPts val="500"/>
                  </a:spcBef>
                  <a:buClr>
                    <a:schemeClr val="accent2"/>
                  </a:buClr>
                  <a:buSzPct val="75000"/>
                  <a:buFont typeface="Wingdings"/>
                  <a:buChar char=""/>
                  <a:defRPr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-228600" algn="l" rtl="0" eaLnBrk="1" latinLnBrk="0" hangingPunct="1">
                  <a:spcBef>
                    <a:spcPts val="400"/>
                  </a:spcBef>
                  <a:buClr>
                    <a:schemeClr val="accent3"/>
                  </a:buClr>
                  <a:buSzPct val="7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-228600" algn="l" rtl="0" eaLnBrk="1" latinLnBrk="0" hangingPunct="1">
                  <a:spcBef>
                    <a:spcPts val="400"/>
                  </a:spcBef>
                  <a:buClr>
                    <a:schemeClr val="accent4"/>
                  </a:buClr>
                  <a:buSzPct val="6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03120" indent="-228600" algn="l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"/>
                  <a:buNone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377440" indent="-228600" algn="l" rtl="0" eaLnBrk="1" latinLnBrk="0" hangingPunct="1">
                  <a:spcBef>
                    <a:spcPct val="20000"/>
                  </a:spcBef>
                  <a:buClr>
                    <a:schemeClr val="accent2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651760" indent="-228600" algn="l" rtl="0" eaLnBrk="1" latinLnBrk="0" hangingPunct="1">
                  <a:spcBef>
                    <a:spcPct val="20000"/>
                  </a:spcBef>
                  <a:buClr>
                    <a:schemeClr val="accent3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26080" indent="-228600" algn="l" rtl="0" eaLnBrk="1" latinLnBrk="0" hangingPunct="1">
                  <a:spcBef>
                    <a:spcPct val="20000"/>
                  </a:spcBef>
                  <a:buClr>
                    <a:schemeClr val="accent4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:r>
                  <a:rPr lang="en-US" i="1" dirty="0"/>
                  <a:t>Because our data usually is not the full universe, but a sample, we talk in </a:t>
                </a:r>
                <a:r>
                  <a:rPr lang="en-US" b="1" i="1" dirty="0"/>
                  <a:t>Expectations</a:t>
                </a:r>
                <a:endParaRPr lang="en-US" i="1" dirty="0"/>
              </a:p>
              <a:p>
                <a:r>
                  <a:rPr lang="en-US" i="1" dirty="0"/>
                  <a:t>A variable in the sample we have is called a random variable; it could have taken on different values with another sample</a:t>
                </a:r>
              </a:p>
              <a:p>
                <a:r>
                  <a:rPr lang="en-US" i="1" dirty="0"/>
                  <a:t>Expected value of our treatment effect example is 5</a:t>
                </a:r>
              </a:p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en-US" i="1" dirty="0"/>
                  <a:t> =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Pr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⁡[</m:t>
                        </m:r>
                      </m:e>
                    </m:nary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i="1" dirty="0"/>
                  <a:t>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US" b="0" i="1" dirty="0">
                  <a:ea typeface="Cambria Math" panose="02040503050406030204" pitchFamily="18" charset="0"/>
                </a:endParaRPr>
              </a:p>
              <a:p>
                <a:r>
                  <a:rPr lang="en-US" i="1" dirty="0"/>
                  <a:t>= (-5)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m:rPr>
                        <m:nor/>
                      </m:rPr>
                      <a:rPr lang="en-US" i="1" dirty="0"/>
                      <m:t>(</m:t>
                    </m:r>
                    <m:r>
                      <m:rPr>
                        <m:nor/>
                      </m:rPr>
                      <a:rPr lang="en-US" b="0" i="1" dirty="0" smtClean="0"/>
                      <m:t>0</m:t>
                    </m:r>
                    <m:r>
                      <m:rPr>
                        <m:nor/>
                      </m:rPr>
                      <a:rPr lang="en-US" i="1" dirty="0"/>
                      <m:t>)</m:t>
                    </m:r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</m:e>
                    </m:d>
                  </m:oMath>
                </a14:m>
                <a:r>
                  <a:rPr lang="en-US" i="1" dirty="0"/>
                  <a:t> + (5)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</m:e>
                    </m:d>
                  </m:oMath>
                </a14:m>
                <a:r>
                  <a:rPr lang="en-US" i="1" dirty="0"/>
                  <a:t> + (10)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</m:e>
                    </m:d>
                  </m:oMath>
                </a14:m>
                <a:r>
                  <a:rPr lang="en-US" i="1" dirty="0"/>
                  <a:t> + (15)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>
                                <a:latin typeface="Cambria Math" panose="02040503050406030204" pitchFamily="18" charset="0"/>
                              </a:rPr>
                              <m:t>7</m:t>
                            </m:r>
                          </m:den>
                        </m:f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=5</m:t>
                    </m:r>
                  </m:oMath>
                </a14:m>
                <a:endParaRPr lang="en-US" i="1" dirty="0"/>
              </a:p>
            </p:txBody>
          </p:sp>
        </mc:Choice>
        <mc:Fallback xmlns="">
          <p:sp>
            <p:nvSpPr>
              <p:cNvPr id="9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  <a:blipFill>
                <a:blip r:embed="rId2"/>
                <a:stretch>
                  <a:fillRect l="-454" t="-1567" b="-62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1620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223744"/>
            <a:ext cx="9144000" cy="511629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Potential Outcomes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700007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90550" y="700007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Content Placeholder 2"/>
              <p:cNvSpPr txBox="1">
                <a:spLocks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</p:spPr>
            <p:txBody>
              <a:bodyPr>
                <a:normAutofit fontScale="92500" lnSpcReduction="20000"/>
              </a:bodyPr>
              <a:lstStyle>
                <a:lvl1pPr marL="320040" indent="-320040" algn="l" rtl="0" eaLnBrk="1" latinLnBrk="0" hangingPunct="1">
                  <a:spcBef>
                    <a:spcPts val="700"/>
                  </a:spcBef>
                  <a:buClr>
                    <a:schemeClr val="accent2"/>
                  </a:buClr>
                  <a:buSzPct val="60000"/>
                  <a:buFont typeface="Wingdings"/>
                  <a:buChar char=""/>
                  <a:defRPr sz="29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40080" indent="-274320" algn="l" rtl="0" eaLnBrk="1" latinLnBrk="0" hangingPunct="1">
                  <a:spcBef>
                    <a:spcPts val="550"/>
                  </a:spcBef>
                  <a:buClr>
                    <a:schemeClr val="accent1"/>
                  </a:buClr>
                  <a:buSzPct val="70000"/>
                  <a:buFont typeface="Wingdings 2"/>
                  <a:buChar char=""/>
                  <a:defRPr sz="26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-228600" algn="l" rtl="0" eaLnBrk="1" latinLnBrk="0" hangingPunct="1">
                  <a:spcBef>
                    <a:spcPts val="500"/>
                  </a:spcBef>
                  <a:buClr>
                    <a:schemeClr val="accent2"/>
                  </a:buClr>
                  <a:buSzPct val="75000"/>
                  <a:buFont typeface="Wingdings"/>
                  <a:buChar char=""/>
                  <a:defRPr sz="23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-228600" algn="l" rtl="0" eaLnBrk="1" latinLnBrk="0" hangingPunct="1">
                  <a:spcBef>
                    <a:spcPts val="400"/>
                  </a:spcBef>
                  <a:buClr>
                    <a:schemeClr val="accent3"/>
                  </a:buClr>
                  <a:buSzPct val="7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-228600" algn="l" rtl="0" eaLnBrk="1" latinLnBrk="0" hangingPunct="1">
                  <a:spcBef>
                    <a:spcPts val="400"/>
                  </a:spcBef>
                  <a:buClr>
                    <a:schemeClr val="accent4"/>
                  </a:buClr>
                  <a:buSzPct val="65000"/>
                  <a:buFont typeface="Wingdings"/>
                  <a:buChar char="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103120" indent="-228600" algn="l" rtl="0" eaLnBrk="1" latinLnBrk="0" hangingPunct="1">
                  <a:spcBef>
                    <a:spcPct val="20000"/>
                  </a:spcBef>
                  <a:buClr>
                    <a:schemeClr val="accent1"/>
                  </a:buClr>
                  <a:buFont typeface="Wingdings"/>
                  <a:buNone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377440" indent="-228600" algn="l" rtl="0" eaLnBrk="1" latinLnBrk="0" hangingPunct="1">
                  <a:spcBef>
                    <a:spcPct val="20000"/>
                  </a:spcBef>
                  <a:buClr>
                    <a:schemeClr val="accent2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651760" indent="-228600" algn="l" rtl="0" eaLnBrk="1" latinLnBrk="0" hangingPunct="1">
                  <a:spcBef>
                    <a:spcPct val="20000"/>
                  </a:spcBef>
                  <a:buClr>
                    <a:schemeClr val="accent3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26080" indent="-228600" algn="l" rtl="0" eaLnBrk="1" latinLnBrk="0" hangingPunct="1">
                  <a:spcBef>
                    <a:spcPct val="20000"/>
                  </a:spcBef>
                  <a:buClr>
                    <a:schemeClr val="accent4"/>
                  </a:buClr>
                  <a:buFont typeface="Wingdings"/>
                  <a:buChar char="§"/>
                  <a:defRPr sz="18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  <a:extLst/>
              </a:lstStyle>
              <a:p>
                <a:r>
                  <a:rPr lang="en-US" i="1" dirty="0"/>
                  <a:t>Conditional Expectation: Subgroup averages</a:t>
                </a:r>
              </a:p>
              <a:p>
                <a:pPr lvl="1"/>
                <a:r>
                  <a:rPr lang="en-US" i="1" dirty="0"/>
                  <a:t>i.e., Black vs White; Dem vs Republican</a:t>
                </a:r>
              </a:p>
              <a:p>
                <a:r>
                  <a:rPr lang="en-US" i="1" dirty="0"/>
                  <a:t>Or…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𝐸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</m:d>
                  </m:oMath>
                </a14:m>
                <a:r>
                  <a:rPr lang="en-US" i="1" dirty="0"/>
                  <a:t>|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i="1" dirty="0"/>
                  <a:t> = 1]</a:t>
                </a:r>
              </a:p>
              <a:p>
                <a:pPr lvl="2"/>
                <a:r>
                  <a:rPr lang="en-US" i="1" dirty="0"/>
                  <a:t>Expectation of Y when one unit selected at random from treated group</a:t>
                </a:r>
              </a:p>
              <a:p>
                <a:r>
                  <a:rPr lang="en-US" i="1" dirty="0"/>
                  <a:t>Overall – the math boils down to an expected value of a randomly selected unit outcome equals average of all unit outcomes</a:t>
                </a:r>
              </a:p>
              <a:p>
                <a:r>
                  <a:rPr lang="en-US" i="1" dirty="0"/>
                  <a:t>Difference in expectations equals difference in average potential outcomes</a:t>
                </a:r>
              </a:p>
            </p:txBody>
          </p:sp>
        </mc:Choice>
        <mc:Fallback xmlns="">
          <p:sp>
            <p:nvSpPr>
              <p:cNvPr id="9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1047750"/>
                <a:ext cx="8382000" cy="4038600"/>
              </a:xfrm>
              <a:prstGeom prst="rect">
                <a:avLst/>
              </a:prstGeom>
              <a:blipFill>
                <a:blip r:embed="rId2"/>
                <a:stretch>
                  <a:fillRect l="-454" t="-3135" b="-25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18CAAAAE-0207-A2AD-C50B-50B0979F1CEB}"/>
              </a:ext>
            </a:extLst>
          </p:cNvPr>
          <p:cNvSpPr txBox="1"/>
          <p:nvPr/>
        </p:nvSpPr>
        <p:spPr>
          <a:xfrm>
            <a:off x="643180" y="16273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767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idescreenPresentation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5000"/>
                <a:satMod val="150000"/>
              </a:schemeClr>
            </a:gs>
            <a:gs pos="35000">
              <a:schemeClr val="phClr">
                <a:shade val="60000"/>
                <a:satMod val="150000"/>
              </a:schemeClr>
            </a:gs>
            <a:gs pos="100000">
              <a:schemeClr val="phClr">
                <a:tint val="97000"/>
                <a:satMod val="20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40000"/>
                <a:satMod val="155000"/>
              </a:schemeClr>
            </a:gs>
            <a:gs pos="65000">
              <a:schemeClr val="phClr">
                <a:shade val="85000"/>
                <a:satMod val="155000"/>
              </a:schemeClr>
            </a:gs>
            <a:gs pos="100000">
              <a:schemeClr val="phClr">
                <a:shade val="95000"/>
                <a:satMod val="155000"/>
              </a:schemeClr>
            </a:gs>
          </a:gsLst>
          <a:lin ang="16200000" scaled="0"/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  <a:ln w="34925" cap="rnd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algn="tl" rotWithShape="0">
              <a:srgbClr val="000000">
                <a:alpha val="64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</a:effectStyle>
        <a:effectStyle>
          <a:effectLst>
            <a:outerShdw blurRad="39000" dist="25400" dir="5400000">
              <a:srgbClr val="000000">
                <a:alpha val="3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prstMaterial="matte">
            <a:bevelT h="22225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0000"/>
                <a:satMod val="155000"/>
              </a:schemeClr>
            </a:gs>
            <a:gs pos="35000">
              <a:schemeClr val="phClr">
                <a:shade val="75000"/>
                <a:satMod val="155000"/>
              </a:schemeClr>
            </a:gs>
            <a:gs pos="100000">
              <a:schemeClr val="phClr">
                <a:tint val="80000"/>
                <a:satMod val="255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WidescreenPresentation</Template>
  <TotalTime>0</TotalTime>
  <Words>1164</Words>
  <Application>Microsoft Macintosh PowerPoint</Application>
  <PresentationFormat>On-screen Show (16:9)</PresentationFormat>
  <Paragraphs>116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Calibri</vt:lpstr>
      <vt:lpstr>Cambria Math</vt:lpstr>
      <vt:lpstr>Tw Cen MT</vt:lpstr>
      <vt:lpstr>Wingdings</vt:lpstr>
      <vt:lpstr>Wingdings 2</vt:lpstr>
      <vt:lpstr>WidescreenPresentation</vt:lpstr>
      <vt:lpstr>POLS 681: Advanced Stats Analysis   </vt:lpstr>
      <vt:lpstr>Causal Inference: Potential Outcomes</vt:lpstr>
      <vt:lpstr>Causal Inference: Potential Outcomes</vt:lpstr>
      <vt:lpstr>Potential Outcomes</vt:lpstr>
      <vt:lpstr>Potential Outcomes</vt:lpstr>
      <vt:lpstr>Potential Outcomes</vt:lpstr>
      <vt:lpstr>Potential Outcomes</vt:lpstr>
      <vt:lpstr>Potential Outcomes</vt:lpstr>
      <vt:lpstr>Potential Outcomes</vt:lpstr>
      <vt:lpstr>Random Assignment and Unbiased Inference</vt:lpstr>
      <vt:lpstr>Random Assignment and Unbiased Inference</vt:lpstr>
      <vt:lpstr>Random Assignment and Unbiased Inference</vt:lpstr>
      <vt:lpstr>Random Assignment and Unbiased Inference</vt:lpstr>
      <vt:lpstr>Random Assignment and Unbiased Inference</vt:lpstr>
      <vt:lpstr>Random Assignment and Unbiased Inference</vt:lpstr>
      <vt:lpstr>Threat of Selection Bias when no Randomization</vt:lpstr>
      <vt:lpstr>Threat of Selection Bias when no Randomization</vt:lpstr>
      <vt:lpstr>Excludability</vt:lpstr>
      <vt:lpstr>Non-Interference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2012-09-13T16:58:30Z</dcterms:created>
  <dcterms:modified xsi:type="dcterms:W3CDTF">2026-02-03T21:57:51Z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LCID">
    <vt:i4>1033</vt:i4>
  </property>
  <property fmtid="{D5CDD505-2E9C-101B-9397-08002B2CF9AE}" pid="3" name="_Version">
    <vt:lpwstr>12.0.4518</vt:lpwstr>
  </property>
</Properties>
</file>